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7"/>
  </p:notesMasterIdLst>
  <p:sldIdLst>
    <p:sldId id="256" r:id="rId2"/>
    <p:sldId id="273" r:id="rId3"/>
    <p:sldId id="278" r:id="rId4"/>
    <p:sldId id="276" r:id="rId5"/>
    <p:sldId id="274" r:id="rId6"/>
    <p:sldId id="275" r:id="rId7"/>
    <p:sldId id="257" r:id="rId8"/>
    <p:sldId id="262" r:id="rId9"/>
    <p:sldId id="261" r:id="rId10"/>
    <p:sldId id="259" r:id="rId11"/>
    <p:sldId id="264" r:id="rId12"/>
    <p:sldId id="260" r:id="rId13"/>
    <p:sldId id="263" r:id="rId14"/>
    <p:sldId id="265" r:id="rId15"/>
    <p:sldId id="277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48" autoAdjust="0"/>
    <p:restoredTop sz="94660"/>
  </p:normalViewPr>
  <p:slideViewPr>
    <p:cSldViewPr>
      <p:cViewPr varScale="1">
        <p:scale>
          <a:sx n="70" d="100"/>
          <a:sy n="70" d="100"/>
        </p:scale>
        <p:origin x="13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87AE32-0386-41EE-9CEA-0D3A42DD1B6F}" type="datetimeFigureOut">
              <a:rPr lang="es-ES" smtClean="0"/>
              <a:t>22/04/2014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6EAF2A-B396-4E47-B06B-D6D0802EF30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48320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0CA73-C81C-460E-A0C7-44F9B23B2DE5}" type="datetimeFigureOut">
              <a:rPr lang="es-ES" smtClean="0"/>
              <a:t>22/04/2014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FC42B-5B58-407E-B013-BEA2BEC05A2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0CA73-C81C-460E-A0C7-44F9B23B2DE5}" type="datetimeFigureOut">
              <a:rPr lang="es-ES" smtClean="0"/>
              <a:t>22/04/2014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FC42B-5B58-407E-B013-BEA2BEC05A20}" type="slidenum">
              <a:rPr lang="es-ES" smtClean="0"/>
              <a:t>‹Nº›</a:t>
            </a:fld>
            <a:endParaRPr lang="es-E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0CA73-C81C-460E-A0C7-44F9B23B2DE5}" type="datetimeFigureOut">
              <a:rPr lang="es-ES" smtClean="0"/>
              <a:t>22/04/2014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FC42B-5B58-407E-B013-BEA2BEC05A2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0CA73-C81C-460E-A0C7-44F9B23B2DE5}" type="datetimeFigureOut">
              <a:rPr lang="es-ES" smtClean="0"/>
              <a:t>22/04/2014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FC42B-5B58-407E-B013-BEA2BEC05A20}" type="slidenum">
              <a:rPr lang="es-ES" smtClean="0"/>
              <a:t>‹Nº›</a:t>
            </a:fld>
            <a:endParaRPr lang="es-E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0CA73-C81C-460E-A0C7-44F9B23B2DE5}" type="datetimeFigureOut">
              <a:rPr lang="es-ES" smtClean="0"/>
              <a:t>22/04/2014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FC42B-5B58-407E-B013-BEA2BEC05A2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0CA73-C81C-460E-A0C7-44F9B23B2DE5}" type="datetimeFigureOut">
              <a:rPr lang="es-ES" smtClean="0"/>
              <a:t>22/04/2014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FC42B-5B58-407E-B013-BEA2BEC05A2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0CA73-C81C-460E-A0C7-44F9B23B2DE5}" type="datetimeFigureOut">
              <a:rPr lang="es-ES" smtClean="0"/>
              <a:t>22/04/2014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FC42B-5B58-407E-B013-BEA2BEC05A2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0CA73-C81C-460E-A0C7-44F9B23B2DE5}" type="datetimeFigureOut">
              <a:rPr lang="es-ES" smtClean="0"/>
              <a:t>22/04/2014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FC42B-5B58-407E-B013-BEA2BEC05A20}" type="slidenum">
              <a:rPr lang="es-ES" smtClean="0"/>
              <a:t>‹Nº›</a:t>
            </a:fld>
            <a:endParaRPr lang="es-E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0CA73-C81C-460E-A0C7-44F9B23B2DE5}" type="datetimeFigureOut">
              <a:rPr lang="es-ES" smtClean="0"/>
              <a:t>22/04/2014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FC42B-5B58-407E-B013-BEA2BEC05A20}" type="slidenum">
              <a:rPr lang="es-ES" smtClean="0"/>
              <a:t>‹Nº›</a:t>
            </a:fld>
            <a:endParaRPr lang="es-E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0CA73-C81C-460E-A0C7-44F9B23B2DE5}" type="datetimeFigureOut">
              <a:rPr lang="es-ES" smtClean="0"/>
              <a:t>22/04/2014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FC42B-5B58-407E-B013-BEA2BEC05A2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0CA73-C81C-460E-A0C7-44F9B23B2DE5}" type="datetimeFigureOut">
              <a:rPr lang="es-ES" smtClean="0"/>
              <a:t>22/04/2014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FC42B-5B58-407E-B013-BEA2BEC05A20}" type="slidenum">
              <a:rPr lang="es-ES" smtClean="0"/>
              <a:t>‹Nº›</a:t>
            </a:fld>
            <a:endParaRPr lang="es-E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8D60CA73-C81C-460E-A0C7-44F9B23B2DE5}" type="datetimeFigureOut">
              <a:rPr lang="es-ES" smtClean="0"/>
              <a:t>22/04/2014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D3DFC42B-5B58-407E-B013-BEA2BEC05A20}" type="slidenum">
              <a:rPr lang="es-ES" smtClean="0"/>
              <a:t>‹Nº›</a:t>
            </a:fld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s-ES" sz="5400" b="1" dirty="0" smtClean="0">
                <a:latin typeface="AR CENA" pitchFamily="2" charset="0"/>
              </a:rPr>
              <a:t>PROYECTO ARTE DE VIVIR Y </a:t>
            </a:r>
            <a:r>
              <a:rPr lang="es-ES" sz="5400" b="1" dirty="0" smtClean="0">
                <a:latin typeface="AR CENA" pitchFamily="2" charset="0"/>
              </a:rPr>
              <a:t>CONVIVIR - PRAE</a:t>
            </a:r>
            <a:endParaRPr lang="es-ES" sz="5400" b="1" dirty="0">
              <a:latin typeface="AR CENA" pitchFamily="2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11560" y="3332584"/>
            <a:ext cx="7854696" cy="1752600"/>
          </a:xfrm>
        </p:spPr>
        <p:txBody>
          <a:bodyPr/>
          <a:lstStyle/>
          <a:p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Depto. De </a:t>
            </a:r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Ciencias Naturales – E.R.A. AGUSTINIANA – SEMILLERO DE INVESTIGACIÓN</a:t>
            </a:r>
          </a:p>
          <a:p>
            <a:endParaRPr lang="es-ES" dirty="0">
              <a:solidFill>
                <a:schemeClr val="tx1"/>
              </a:solidFill>
              <a:latin typeface="AR CENA" pitchFamily="2" charset="0"/>
            </a:endParaRPr>
          </a:p>
          <a:p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2013 - 2014</a:t>
            </a:r>
            <a:endParaRPr lang="es-ES" dirty="0">
              <a:solidFill>
                <a:schemeClr val="tx1"/>
              </a:solidFill>
              <a:latin typeface="AR CENA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contenido"/>
          <p:cNvSpPr txBox="1">
            <a:spLocks noGrp="1"/>
          </p:cNvSpPr>
          <p:nvPr>
            <p:ph idx="1"/>
          </p:nvPr>
        </p:nvSpPr>
        <p:spPr>
          <a:xfrm>
            <a:off x="2267744" y="3284984"/>
            <a:ext cx="63726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s-CO" dirty="0">
                <a:solidFill>
                  <a:schemeClr val="tx1"/>
                </a:solidFill>
                <a:latin typeface="AR CENA" pitchFamily="2" charset="0"/>
              </a:rPr>
              <a:t>Desde el aprendizaje de las ciencias y la investigación escolar, el departamento de ciencias naturales, tiene como prioridades básicas la preocupación por el método de enseñanza, cómo hacer para que el conocimiento llegue a los estudiantes de forma </a:t>
            </a:r>
            <a:r>
              <a:rPr lang="es-CO" dirty="0" smtClean="0">
                <a:solidFill>
                  <a:schemeClr val="tx1"/>
                </a:solidFill>
                <a:latin typeface="AR CENA" pitchFamily="2" charset="0"/>
              </a:rPr>
              <a:t>clara</a:t>
            </a:r>
            <a:r>
              <a:rPr lang="" dirty="0" smtClean="0">
                <a:solidFill>
                  <a:schemeClr val="tx1"/>
                </a:solidFill>
                <a:latin typeface="AR CENA" pitchFamily="2" charset="0"/>
              </a:rPr>
              <a:t>,</a:t>
            </a:r>
            <a:r>
              <a:rPr lang="es-CO" dirty="0" smtClean="0">
                <a:solidFill>
                  <a:schemeClr val="tx1"/>
                </a:solidFill>
                <a:latin typeface="AR CENA" pitchFamily="2" charset="0"/>
              </a:rPr>
              <a:t> </a:t>
            </a:r>
            <a:r>
              <a:rPr lang="es-CO" dirty="0">
                <a:solidFill>
                  <a:schemeClr val="tx1"/>
                </a:solidFill>
                <a:latin typeface="AR CENA" pitchFamily="2" charset="0"/>
              </a:rPr>
              <a:t>complementado sus ideas previas o </a:t>
            </a:r>
            <a:r>
              <a:rPr lang="es-CO" dirty="0" smtClean="0">
                <a:solidFill>
                  <a:schemeClr val="tx1"/>
                </a:solidFill>
                <a:latin typeface="AR CENA" pitchFamily="2" charset="0"/>
              </a:rPr>
              <a:t>desmontándolas</a:t>
            </a:r>
            <a:r>
              <a:rPr lang="" dirty="0" smtClean="0">
                <a:solidFill>
                  <a:schemeClr val="tx1"/>
                </a:solidFill>
                <a:latin typeface="AR CENA" pitchFamily="2" charset="0"/>
              </a:rPr>
              <a:t>;</a:t>
            </a:r>
            <a:r>
              <a:rPr lang="es-CO" dirty="0" smtClean="0">
                <a:solidFill>
                  <a:schemeClr val="tx1"/>
                </a:solidFill>
                <a:latin typeface="AR CENA" pitchFamily="2" charset="0"/>
              </a:rPr>
              <a:t> </a:t>
            </a:r>
            <a:r>
              <a:rPr lang="es-CO" dirty="0">
                <a:solidFill>
                  <a:schemeClr val="tx1"/>
                </a:solidFill>
                <a:latin typeface="AR CENA" pitchFamily="2" charset="0"/>
              </a:rPr>
              <a:t>en busca de solucionar un interrogante o problema, ayudados por el método </a:t>
            </a:r>
            <a:r>
              <a:rPr lang="es-CO" dirty="0" smtClean="0">
                <a:solidFill>
                  <a:schemeClr val="tx1"/>
                </a:solidFill>
                <a:latin typeface="AR CENA" pitchFamily="2" charset="0"/>
              </a:rPr>
              <a:t>científico</a:t>
            </a:r>
            <a:r>
              <a:rPr lang="" dirty="0" smtClean="0">
                <a:solidFill>
                  <a:schemeClr val="tx1"/>
                </a:solidFill>
                <a:latin typeface="AR CENA" pitchFamily="2" charset="0"/>
              </a:rPr>
              <a:t>,</a:t>
            </a:r>
            <a:r>
              <a:rPr lang="es-CO" dirty="0" smtClean="0">
                <a:solidFill>
                  <a:schemeClr val="tx1"/>
                </a:solidFill>
                <a:latin typeface="AR CENA" pitchFamily="2" charset="0"/>
              </a:rPr>
              <a:t> </a:t>
            </a:r>
            <a:r>
              <a:rPr lang="es-CO" dirty="0">
                <a:solidFill>
                  <a:schemeClr val="tx1"/>
                </a:solidFill>
                <a:latin typeface="AR CENA" pitchFamily="2" charset="0"/>
              </a:rPr>
              <a:t>la teoría encuentra un espacio para llevarla a la </a:t>
            </a:r>
            <a:r>
              <a:rPr lang="" dirty="0" smtClean="0">
                <a:solidFill>
                  <a:schemeClr val="tx1"/>
                </a:solidFill>
                <a:latin typeface="AR CENA" pitchFamily="2" charset="0"/>
              </a:rPr>
              <a:t>práctica </a:t>
            </a:r>
            <a:r>
              <a:rPr lang="es-CO" dirty="0" smtClean="0">
                <a:solidFill>
                  <a:schemeClr val="tx1"/>
                </a:solidFill>
                <a:latin typeface="AR CENA" pitchFamily="2" charset="0"/>
              </a:rPr>
              <a:t>en </a:t>
            </a:r>
            <a:r>
              <a:rPr lang="es-CO" dirty="0">
                <a:solidFill>
                  <a:schemeClr val="tx1"/>
                </a:solidFill>
                <a:latin typeface="AR CENA" pitchFamily="2" charset="0"/>
              </a:rPr>
              <a:t>las experiencias de </a:t>
            </a:r>
            <a:r>
              <a:rPr lang="es-CO" dirty="0" smtClean="0">
                <a:solidFill>
                  <a:schemeClr val="tx1"/>
                </a:solidFill>
                <a:latin typeface="AR CENA" pitchFamily="2" charset="0"/>
              </a:rPr>
              <a:t>laboratorio.</a:t>
            </a:r>
            <a:endParaRPr lang="es-CO" dirty="0">
              <a:solidFill>
                <a:schemeClr val="tx1"/>
              </a:solidFill>
              <a:latin typeface="AR CENA" pitchFamily="2" charset="0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3568" y="476672"/>
            <a:ext cx="8229600" cy="1252728"/>
          </a:xfrm>
        </p:spPr>
        <p:txBody>
          <a:bodyPr>
            <a:normAutofit/>
          </a:bodyPr>
          <a:lstStyle/>
          <a:p>
            <a:r>
              <a:rPr lang="es-CO" sz="6000" dirty="0" smtClean="0">
                <a:latin typeface="AR CENA" pitchFamily="2" charset="0"/>
              </a:rPr>
              <a:t>INTRODUCCIÓN</a:t>
            </a:r>
            <a:endParaRPr lang="es-CO" sz="6000" dirty="0">
              <a:latin typeface="AR CENA" pitchFamily="2" charset="0"/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157192"/>
            <a:ext cx="1789956" cy="158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76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contenido"/>
          <p:cNvSpPr txBox="1">
            <a:spLocks noGrp="1"/>
          </p:cNvSpPr>
          <p:nvPr>
            <p:ph idx="1"/>
          </p:nvPr>
        </p:nvSpPr>
        <p:spPr>
          <a:xfrm>
            <a:off x="2123728" y="2780928"/>
            <a:ext cx="67429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s-CO" sz="2000" dirty="0" smtClean="0">
                <a:solidFill>
                  <a:schemeClr val="tx1"/>
                </a:solidFill>
                <a:latin typeface="AR CENA" pitchFamily="2" charset="0"/>
              </a:rPr>
              <a:t>Adicional</a:t>
            </a:r>
            <a:r>
              <a:rPr lang="" sz="2000" dirty="0" smtClean="0">
                <a:solidFill>
                  <a:schemeClr val="tx1"/>
                </a:solidFill>
                <a:latin typeface="AR CENA" pitchFamily="2" charset="0"/>
              </a:rPr>
              <a:t>,</a:t>
            </a:r>
            <a:r>
              <a:rPr lang="es-CO" sz="2000" dirty="0" smtClean="0">
                <a:solidFill>
                  <a:schemeClr val="tx1"/>
                </a:solidFill>
                <a:latin typeface="AR CENA" pitchFamily="2" charset="0"/>
              </a:rPr>
              <a:t> </a:t>
            </a:r>
            <a:r>
              <a:rPr lang="es-CO" sz="2000" dirty="0">
                <a:solidFill>
                  <a:schemeClr val="tx1"/>
                </a:solidFill>
                <a:latin typeface="AR CENA" pitchFamily="2" charset="0"/>
              </a:rPr>
              <a:t>al compartir del conocimiento estipulado para cada área desde la </a:t>
            </a:r>
            <a:r>
              <a:rPr lang="es-CO" sz="2000" dirty="0" smtClean="0">
                <a:solidFill>
                  <a:schemeClr val="tx1"/>
                </a:solidFill>
                <a:latin typeface="AR CENA" pitchFamily="2" charset="0"/>
              </a:rPr>
              <a:t>biología</a:t>
            </a:r>
            <a:r>
              <a:rPr lang="" sz="2000" dirty="0" smtClean="0">
                <a:solidFill>
                  <a:schemeClr val="tx1"/>
                </a:solidFill>
                <a:latin typeface="AR CENA" pitchFamily="2" charset="0"/>
              </a:rPr>
              <a:t>,</a:t>
            </a:r>
            <a:r>
              <a:rPr lang="es-CO" sz="2000" dirty="0" smtClean="0">
                <a:solidFill>
                  <a:schemeClr val="tx1"/>
                </a:solidFill>
                <a:latin typeface="AR CENA" pitchFamily="2" charset="0"/>
              </a:rPr>
              <a:t> </a:t>
            </a:r>
            <a:r>
              <a:rPr lang="es-CO" sz="2000" dirty="0">
                <a:solidFill>
                  <a:schemeClr val="tx1"/>
                </a:solidFill>
                <a:latin typeface="AR CENA" pitchFamily="2" charset="0"/>
              </a:rPr>
              <a:t>la física y la </a:t>
            </a:r>
            <a:r>
              <a:rPr lang="es-CO" sz="2000" dirty="0" smtClean="0">
                <a:solidFill>
                  <a:schemeClr val="tx1"/>
                </a:solidFill>
                <a:latin typeface="AR CENA" pitchFamily="2" charset="0"/>
              </a:rPr>
              <a:t>química</a:t>
            </a:r>
            <a:r>
              <a:rPr lang="" sz="2000" dirty="0" smtClean="0">
                <a:solidFill>
                  <a:schemeClr val="tx1"/>
                </a:solidFill>
                <a:latin typeface="AR CENA" pitchFamily="2" charset="0"/>
              </a:rPr>
              <a:t>:</a:t>
            </a:r>
            <a:r>
              <a:rPr lang="es-CO" sz="2000" dirty="0" smtClean="0">
                <a:solidFill>
                  <a:schemeClr val="tx1"/>
                </a:solidFill>
                <a:latin typeface="AR CENA" pitchFamily="2" charset="0"/>
              </a:rPr>
              <a:t> </a:t>
            </a:r>
            <a:r>
              <a:rPr lang="es-CO" sz="2000" dirty="0">
                <a:solidFill>
                  <a:schemeClr val="tx1"/>
                </a:solidFill>
                <a:latin typeface="AR CENA" pitchFamily="2" charset="0"/>
              </a:rPr>
              <a:t>las ciencias naturales generan actividades derivadas, de máximo interés para la comunidad </a:t>
            </a:r>
            <a:r>
              <a:rPr lang="es-CO" sz="2000" dirty="0" smtClean="0">
                <a:solidFill>
                  <a:schemeClr val="tx1"/>
                </a:solidFill>
                <a:latin typeface="AR CENA" pitchFamily="2" charset="0"/>
              </a:rPr>
              <a:t>educativa</a:t>
            </a:r>
            <a:r>
              <a:rPr lang="" sz="2000" dirty="0" smtClean="0">
                <a:solidFill>
                  <a:schemeClr val="tx1"/>
                </a:solidFill>
                <a:latin typeface="AR CENA" pitchFamily="2" charset="0"/>
              </a:rPr>
              <a:t>.</a:t>
            </a:r>
            <a:r>
              <a:rPr lang="es-CO" sz="2000" dirty="0" smtClean="0">
                <a:solidFill>
                  <a:schemeClr val="tx1"/>
                </a:solidFill>
                <a:latin typeface="AR CENA" pitchFamily="2" charset="0"/>
              </a:rPr>
              <a:t>  </a:t>
            </a:r>
            <a:r>
              <a:rPr lang="" sz="2000" dirty="0" smtClean="0">
                <a:solidFill>
                  <a:schemeClr val="tx1"/>
                </a:solidFill>
                <a:latin typeface="AR CENA" pitchFamily="2" charset="0"/>
              </a:rPr>
              <a:t>Por</a:t>
            </a:r>
            <a:r>
              <a:rPr lang="es-CO" sz="2000" dirty="0" smtClean="0">
                <a:solidFill>
                  <a:schemeClr val="tx1"/>
                </a:solidFill>
                <a:latin typeface="AR CENA" pitchFamily="2" charset="0"/>
              </a:rPr>
              <a:t> </a:t>
            </a:r>
            <a:r>
              <a:rPr lang="es-CO" sz="2000" dirty="0">
                <a:solidFill>
                  <a:schemeClr val="tx1"/>
                </a:solidFill>
                <a:latin typeface="AR CENA" pitchFamily="2" charset="0"/>
              </a:rPr>
              <a:t>tal razón se proponen los denominados proyectos transversales donde los temas relevantes al cotidiano vivir, la sana convivencia, los cuidados del cuerpo son prioridad para el área manejarlos a modo de talleres y actividades, el trabajo de prevención de desastres , el apoyo a sicología  en el tema de educación sexual, la integralidad del área a nuestra fe con el proyecto de pastoral y </a:t>
            </a:r>
            <a:r>
              <a:rPr lang="es-CO" sz="2000" dirty="0" smtClean="0">
                <a:solidFill>
                  <a:schemeClr val="tx1"/>
                </a:solidFill>
                <a:latin typeface="AR CENA" pitchFamily="2" charset="0"/>
              </a:rPr>
              <a:t>ciencia</a:t>
            </a:r>
            <a:r>
              <a:rPr lang="" sz="2000" dirty="0" smtClean="0">
                <a:solidFill>
                  <a:schemeClr val="tx1"/>
                </a:solidFill>
                <a:latin typeface="AR CENA" pitchFamily="2" charset="0"/>
              </a:rPr>
              <a:t>,</a:t>
            </a:r>
            <a:r>
              <a:rPr lang="es-CO" sz="2000" dirty="0" smtClean="0">
                <a:solidFill>
                  <a:schemeClr val="tx1"/>
                </a:solidFill>
                <a:latin typeface="AR CENA" pitchFamily="2" charset="0"/>
              </a:rPr>
              <a:t> </a:t>
            </a:r>
            <a:r>
              <a:rPr lang="es-CO" sz="2000" dirty="0">
                <a:solidFill>
                  <a:schemeClr val="tx1"/>
                </a:solidFill>
                <a:latin typeface="AR CENA" pitchFamily="2" charset="0"/>
              </a:rPr>
              <a:t>junto al manejo de un  vocabulario básico en ingles </a:t>
            </a:r>
            <a:r>
              <a:rPr lang="" sz="2000" dirty="0" smtClean="0">
                <a:solidFill>
                  <a:schemeClr val="tx1"/>
                </a:solidFill>
                <a:latin typeface="AR CENA" pitchFamily="2" charset="0"/>
              </a:rPr>
              <a:t>y </a:t>
            </a:r>
            <a:r>
              <a:rPr lang="es-CO" sz="2000" dirty="0" smtClean="0">
                <a:solidFill>
                  <a:schemeClr val="tx1"/>
                </a:solidFill>
                <a:latin typeface="AR CENA" pitchFamily="2" charset="0"/>
              </a:rPr>
              <a:t>español</a:t>
            </a:r>
            <a:r>
              <a:rPr lang="" sz="2000" dirty="0" smtClean="0">
                <a:solidFill>
                  <a:schemeClr val="tx1"/>
                </a:solidFill>
                <a:latin typeface="AR CENA" pitchFamily="2" charset="0"/>
              </a:rPr>
              <a:t>;</a:t>
            </a:r>
            <a:r>
              <a:rPr lang="es-CO" sz="2000" dirty="0" smtClean="0">
                <a:solidFill>
                  <a:schemeClr val="tx1"/>
                </a:solidFill>
                <a:latin typeface="AR CENA" pitchFamily="2" charset="0"/>
              </a:rPr>
              <a:t> </a:t>
            </a:r>
            <a:r>
              <a:rPr lang="es-CO" sz="2000" dirty="0">
                <a:solidFill>
                  <a:schemeClr val="tx1"/>
                </a:solidFill>
                <a:latin typeface="AR CENA" pitchFamily="2" charset="0"/>
              </a:rPr>
              <a:t>son los complementos necesarios para mantener al departamento activo y brindando apoyo de forma continua persiguiendo un fin, ser la base de trabajo y la motivación a los estudiantes para que a futuro contemplen la opción de las ciencias naturales como el medio a desarrollarse en el campo profesional.</a:t>
            </a: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157192"/>
            <a:ext cx="1789956" cy="1584175"/>
          </a:xfrm>
          <a:prstGeom prst="rect">
            <a:avLst/>
          </a:prstGeom>
        </p:spPr>
      </p:pic>
      <p:sp>
        <p:nvSpPr>
          <p:cNvPr id="8" name="1 Título"/>
          <p:cNvSpPr>
            <a:spLocks noGrp="1"/>
          </p:cNvSpPr>
          <p:nvPr>
            <p:ph type="title"/>
          </p:nvPr>
        </p:nvSpPr>
        <p:spPr>
          <a:xfrm>
            <a:off x="683568" y="476672"/>
            <a:ext cx="8229600" cy="1252728"/>
          </a:xfrm>
        </p:spPr>
        <p:txBody>
          <a:bodyPr>
            <a:normAutofit/>
          </a:bodyPr>
          <a:lstStyle/>
          <a:p>
            <a:r>
              <a:rPr lang="es-CO" sz="6000" dirty="0" smtClean="0">
                <a:latin typeface="AR CENA" pitchFamily="2" charset="0"/>
              </a:rPr>
              <a:t>INTRODUCCIÓN</a:t>
            </a:r>
            <a:endParaRPr lang="es-CO" sz="6000" dirty="0">
              <a:latin typeface="AR CEN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5555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915816" y="3429000"/>
            <a:ext cx="5616624" cy="2880320"/>
          </a:xfrm>
        </p:spPr>
        <p:txBody>
          <a:bodyPr>
            <a:noAutofit/>
          </a:bodyPr>
          <a:lstStyle/>
          <a:p>
            <a:pPr algn="just"/>
            <a:r>
              <a:rPr lang="es-MX" sz="2000" dirty="0">
                <a:solidFill>
                  <a:schemeClr val="tx1"/>
                </a:solidFill>
                <a:latin typeface="AR CENA" pitchFamily="2" charset="0"/>
              </a:rPr>
              <a:t>Es necesario manejar desde el ámbito escolar la prevención, riesgos  y cuidados de nuestra </a:t>
            </a:r>
            <a:r>
              <a:rPr lang="es-MX" sz="2000" dirty="0" smtClean="0">
                <a:solidFill>
                  <a:schemeClr val="tx1"/>
                </a:solidFill>
                <a:latin typeface="AR CENA" pitchFamily="2" charset="0"/>
              </a:rPr>
              <a:t>salud</a:t>
            </a:r>
            <a:r>
              <a:rPr lang="" sz="2000" dirty="0" smtClean="0">
                <a:solidFill>
                  <a:schemeClr val="tx1"/>
                </a:solidFill>
                <a:latin typeface="AR CENA" pitchFamily="2" charset="0"/>
              </a:rPr>
              <a:t>,</a:t>
            </a:r>
            <a:r>
              <a:rPr lang="es-MX" sz="2000" dirty="0" smtClean="0">
                <a:solidFill>
                  <a:schemeClr val="tx1"/>
                </a:solidFill>
                <a:latin typeface="AR CENA" pitchFamily="2" charset="0"/>
              </a:rPr>
              <a:t> </a:t>
            </a:r>
            <a:r>
              <a:rPr lang="es-MX" sz="2000" dirty="0">
                <a:solidFill>
                  <a:schemeClr val="tx1"/>
                </a:solidFill>
                <a:latin typeface="AR CENA" pitchFamily="2" charset="0"/>
              </a:rPr>
              <a:t>evitando así llegar a una descompensación física o </a:t>
            </a:r>
            <a:r>
              <a:rPr lang="es-MX" sz="2000" dirty="0" smtClean="0">
                <a:solidFill>
                  <a:schemeClr val="tx1"/>
                </a:solidFill>
                <a:latin typeface="AR CENA" pitchFamily="2" charset="0"/>
              </a:rPr>
              <a:t>enfermedad</a:t>
            </a:r>
            <a:r>
              <a:rPr lang="" sz="2000" dirty="0" smtClean="0">
                <a:solidFill>
                  <a:schemeClr val="tx1"/>
                </a:solidFill>
                <a:latin typeface="AR CENA" pitchFamily="2" charset="0"/>
              </a:rPr>
              <a:t>.</a:t>
            </a:r>
            <a:r>
              <a:rPr lang="es-MX" sz="2000" dirty="0" smtClean="0">
                <a:solidFill>
                  <a:schemeClr val="tx1"/>
                </a:solidFill>
                <a:latin typeface="AR CENA" pitchFamily="2" charset="0"/>
              </a:rPr>
              <a:t> </a:t>
            </a:r>
            <a:r>
              <a:rPr lang="" sz="2000" dirty="0" smtClean="0">
                <a:solidFill>
                  <a:schemeClr val="tx1"/>
                </a:solidFill>
                <a:latin typeface="AR CENA" pitchFamily="2" charset="0"/>
              </a:rPr>
              <a:t>Por</a:t>
            </a:r>
            <a:r>
              <a:rPr lang="es-MX" sz="2000" dirty="0" smtClean="0">
                <a:solidFill>
                  <a:schemeClr val="tx1"/>
                </a:solidFill>
                <a:latin typeface="AR CENA" pitchFamily="2" charset="0"/>
              </a:rPr>
              <a:t> </a:t>
            </a:r>
            <a:r>
              <a:rPr lang="es-MX" sz="2000" dirty="0">
                <a:solidFill>
                  <a:schemeClr val="tx1"/>
                </a:solidFill>
                <a:latin typeface="AR CENA" pitchFamily="2" charset="0"/>
              </a:rPr>
              <a:t>tal </a:t>
            </a:r>
            <a:r>
              <a:rPr lang="es-MX" sz="2000" dirty="0" smtClean="0">
                <a:solidFill>
                  <a:schemeClr val="tx1"/>
                </a:solidFill>
                <a:latin typeface="AR CENA" pitchFamily="2" charset="0"/>
              </a:rPr>
              <a:t>razón</a:t>
            </a:r>
            <a:r>
              <a:rPr lang="" sz="2000" dirty="0" smtClean="0">
                <a:solidFill>
                  <a:schemeClr val="tx1"/>
                </a:solidFill>
                <a:latin typeface="AR CENA" pitchFamily="2" charset="0"/>
              </a:rPr>
              <a:t>,</a:t>
            </a:r>
            <a:r>
              <a:rPr lang="es-MX" sz="2000" dirty="0" smtClean="0">
                <a:solidFill>
                  <a:schemeClr val="tx1"/>
                </a:solidFill>
                <a:latin typeface="AR CENA" pitchFamily="2" charset="0"/>
              </a:rPr>
              <a:t> </a:t>
            </a:r>
            <a:r>
              <a:rPr lang="es-MX" sz="2000" dirty="0">
                <a:solidFill>
                  <a:schemeClr val="tx1"/>
                </a:solidFill>
                <a:latin typeface="AR CENA" pitchFamily="2" charset="0"/>
              </a:rPr>
              <a:t>se hace necesario crear estrategias apoyadas desde los diferentes proyectos y estamentos  del colegio  que colaboren en el fortalecimiento de los buenos hábitos para mantener  </a:t>
            </a:r>
            <a:r>
              <a:rPr lang="es-MX" sz="2000" dirty="0" smtClean="0">
                <a:solidFill>
                  <a:schemeClr val="tx1"/>
                </a:solidFill>
                <a:latin typeface="AR CENA" pitchFamily="2" charset="0"/>
              </a:rPr>
              <a:t>un</a:t>
            </a:r>
            <a:r>
              <a:rPr lang="" sz="2000" dirty="0" smtClean="0">
                <a:solidFill>
                  <a:schemeClr val="tx1"/>
                </a:solidFill>
                <a:latin typeface="AR CENA" pitchFamily="2" charset="0"/>
              </a:rPr>
              <a:t>a</a:t>
            </a:r>
            <a:r>
              <a:rPr lang="es-MX" sz="2000" dirty="0" smtClean="0">
                <a:solidFill>
                  <a:schemeClr val="tx1"/>
                </a:solidFill>
                <a:latin typeface="AR CENA" pitchFamily="2" charset="0"/>
              </a:rPr>
              <a:t> </a:t>
            </a:r>
            <a:r>
              <a:rPr lang="es-MX" sz="2000" dirty="0">
                <a:solidFill>
                  <a:schemeClr val="tx1"/>
                </a:solidFill>
                <a:latin typeface="AR CENA" pitchFamily="2" charset="0"/>
              </a:rPr>
              <a:t>salud apropiada, la preparación a cualquier eventualidad del </a:t>
            </a:r>
            <a:r>
              <a:rPr lang="es-MX" sz="2000" dirty="0" smtClean="0">
                <a:solidFill>
                  <a:schemeClr val="tx1"/>
                </a:solidFill>
                <a:latin typeface="AR CENA" pitchFamily="2" charset="0"/>
              </a:rPr>
              <a:t>medio</a:t>
            </a:r>
            <a:r>
              <a:rPr lang="" sz="2000" dirty="0" smtClean="0">
                <a:solidFill>
                  <a:schemeClr val="tx1"/>
                </a:solidFill>
                <a:latin typeface="AR CENA" pitchFamily="2" charset="0"/>
              </a:rPr>
              <a:t>;</a:t>
            </a:r>
            <a:r>
              <a:rPr lang="es-MX" sz="2000" dirty="0" smtClean="0">
                <a:solidFill>
                  <a:schemeClr val="tx1"/>
                </a:solidFill>
                <a:latin typeface="AR CENA" pitchFamily="2" charset="0"/>
              </a:rPr>
              <a:t> </a:t>
            </a:r>
            <a:r>
              <a:rPr lang="es-MX" sz="2000" dirty="0">
                <a:solidFill>
                  <a:schemeClr val="tx1"/>
                </a:solidFill>
                <a:latin typeface="AR CENA" pitchFamily="2" charset="0"/>
              </a:rPr>
              <a:t>para lograr así </a:t>
            </a:r>
            <a:r>
              <a:rPr lang="es-MX" sz="2000" dirty="0" smtClean="0">
                <a:solidFill>
                  <a:schemeClr val="tx1"/>
                </a:solidFill>
                <a:latin typeface="AR CENA" pitchFamily="2" charset="0"/>
              </a:rPr>
              <a:t>enfrentar </a:t>
            </a:r>
            <a:r>
              <a:rPr lang="es-MX" sz="2000" dirty="0">
                <a:solidFill>
                  <a:schemeClr val="tx1"/>
                </a:solidFill>
                <a:latin typeface="AR CENA" pitchFamily="2" charset="0"/>
              </a:rPr>
              <a:t>la llegada de cualquier tipo de agente extraño que pueda traer la época o el ambiente actual y nos pueda causar daño físico y psicológico.</a:t>
            </a:r>
            <a:r>
              <a:rPr lang="es-MX" sz="1800" dirty="0">
                <a:latin typeface="AR CENA" pitchFamily="2" charset="0"/>
              </a:rPr>
              <a:t/>
            </a:r>
            <a:br>
              <a:rPr lang="es-MX" sz="1800" dirty="0">
                <a:latin typeface="AR CENA" pitchFamily="2" charset="0"/>
              </a:rPr>
            </a:br>
            <a:endParaRPr lang="es-CO" sz="1800" dirty="0">
              <a:latin typeface="AR CENA" pitchFamily="2" charset="0"/>
            </a:endParaRP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410927" y="977031"/>
            <a:ext cx="6417734" cy="939801"/>
          </a:xfrm>
        </p:spPr>
        <p:txBody>
          <a:bodyPr>
            <a:noAutofit/>
          </a:bodyPr>
          <a:lstStyle/>
          <a:p>
            <a:r>
              <a:rPr lang="es-CO" sz="6600" dirty="0" smtClean="0">
                <a:latin typeface="AR CENA" pitchFamily="2" charset="0"/>
              </a:rPr>
              <a:t>JUSTIFICACIÓN</a:t>
            </a:r>
            <a:endParaRPr lang="es-CO" sz="6600" dirty="0">
              <a:latin typeface="AR CENA" pitchFamily="2" charset="0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437112"/>
            <a:ext cx="2232248" cy="21446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77899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>
                <a:solidFill>
                  <a:schemeClr val="tx1"/>
                </a:solidFill>
                <a:latin typeface="AR CENA" pitchFamily="2" charset="0"/>
              </a:rPr>
              <a:t>Identificar  estrategias para prevenir  problemas que afecten la salud y el medio </a:t>
            </a:r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ambiente</a:t>
            </a:r>
            <a:r>
              <a:rPr lang="" smtClean="0">
                <a:solidFill>
                  <a:schemeClr val="tx1"/>
                </a:solidFill>
                <a:latin typeface="AR CENA" pitchFamily="2" charset="0"/>
              </a:rPr>
              <a:t>,</a:t>
            </a:r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 </a:t>
            </a:r>
            <a:r>
              <a:rPr lang="es-ES" dirty="0">
                <a:solidFill>
                  <a:schemeClr val="tx1"/>
                </a:solidFill>
                <a:latin typeface="AR CENA" pitchFamily="2" charset="0"/>
              </a:rPr>
              <a:t>mejorando la calidad de vida del ser humano; mediante actividades que desarrollen la capacidad del cuidado, el valor y </a:t>
            </a:r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reconocimiento </a:t>
            </a:r>
            <a:r>
              <a:rPr lang="es-ES" dirty="0">
                <a:solidFill>
                  <a:schemeClr val="tx1"/>
                </a:solidFill>
                <a:latin typeface="AR CENA" pitchFamily="2" charset="0"/>
              </a:rPr>
              <a:t>como ser social. </a:t>
            </a:r>
          </a:p>
          <a:p>
            <a:endParaRPr lang="es-CO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/>
              <a:t>O</a:t>
            </a:r>
            <a:r>
              <a:rPr lang="es-CO" dirty="0" smtClean="0"/>
              <a:t>bjetivo</a:t>
            </a:r>
            <a:endParaRPr lang="es-CO" dirty="0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653136"/>
            <a:ext cx="1944216" cy="1707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404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1340131" y="2204864"/>
            <a:ext cx="7408333" cy="3450696"/>
          </a:xfrm>
        </p:spPr>
        <p:txBody>
          <a:bodyPr>
            <a:normAutofit fontScale="92500"/>
          </a:bodyPr>
          <a:lstStyle/>
          <a:p>
            <a:pPr algn="just"/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Generar </a:t>
            </a:r>
            <a:r>
              <a:rPr lang="es-ES" dirty="0">
                <a:solidFill>
                  <a:schemeClr val="tx1"/>
                </a:solidFill>
                <a:latin typeface="AR CENA" pitchFamily="2" charset="0"/>
              </a:rPr>
              <a:t>conciencia  preventiva desde el ámbito escolar, sobre  los cuidados que debemos tener por nuestra salud .</a:t>
            </a:r>
          </a:p>
          <a:p>
            <a:pPr algn="just"/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Explicar </a:t>
            </a:r>
            <a:r>
              <a:rPr lang="es-ES" dirty="0">
                <a:solidFill>
                  <a:schemeClr val="tx1"/>
                </a:solidFill>
                <a:latin typeface="AR CENA" pitchFamily="2" charset="0"/>
              </a:rPr>
              <a:t>la acción del principio activo de las plantas medicinales en nuestro organismo, procurando mejorar la calidad de vida de la comunidad.</a:t>
            </a:r>
          </a:p>
          <a:p>
            <a:pPr algn="just"/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Desarrollar </a:t>
            </a:r>
            <a:r>
              <a:rPr lang="es-ES" dirty="0">
                <a:solidFill>
                  <a:schemeClr val="tx1"/>
                </a:solidFill>
                <a:latin typeface="AR CENA" pitchFamily="2" charset="0"/>
              </a:rPr>
              <a:t>estrategias ambientales que permitan modificar el entorno de forma estética haciendo uso de las plantas ornamentales. </a:t>
            </a:r>
          </a:p>
          <a:p>
            <a:pPr algn="just"/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Crear </a:t>
            </a:r>
            <a:r>
              <a:rPr lang="es-ES" dirty="0">
                <a:solidFill>
                  <a:schemeClr val="tx1"/>
                </a:solidFill>
                <a:latin typeface="AR CENA" pitchFamily="2" charset="0"/>
              </a:rPr>
              <a:t>conciencia y pautas de trabajo en la comunidad desde un ámbito escolar; acerca de la implementación de los cultivos urbanos como alternativa para asegurar el abastecimiento alimentario.</a:t>
            </a:r>
          </a:p>
          <a:p>
            <a:endParaRPr lang="es-CO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Objetivos específicos</a:t>
            </a:r>
            <a:endParaRPr lang="es-CO" dirty="0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5229200"/>
            <a:ext cx="1656183" cy="15941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70358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4525963"/>
          </a:xfrm>
        </p:spPr>
        <p:txBody>
          <a:bodyPr/>
          <a:lstStyle/>
          <a:p>
            <a:pPr>
              <a:buNone/>
            </a:pPr>
            <a:endParaRPr lang="es-ES" dirty="0" smtClean="0"/>
          </a:p>
          <a:p>
            <a:pPr>
              <a:buNone/>
            </a:pPr>
            <a:endParaRPr lang="es-ES" dirty="0"/>
          </a:p>
          <a:p>
            <a:pPr>
              <a:buNone/>
            </a:pPr>
            <a:endParaRPr lang="es-ES" dirty="0" smtClean="0"/>
          </a:p>
        </p:txBody>
      </p:sp>
      <p:cxnSp>
        <p:nvCxnSpPr>
          <p:cNvPr id="5" name="4 Conector recto"/>
          <p:cNvCxnSpPr/>
          <p:nvPr/>
        </p:nvCxnSpPr>
        <p:spPr>
          <a:xfrm>
            <a:off x="2071670" y="3714752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5400000" flipH="1" flipV="1">
            <a:off x="464712" y="3750074"/>
            <a:ext cx="3643338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4" name="13 Conector recto"/>
          <p:cNvCxnSpPr>
            <a:endCxn id="29" idx="1"/>
          </p:cNvCxnSpPr>
          <p:nvPr/>
        </p:nvCxnSpPr>
        <p:spPr>
          <a:xfrm>
            <a:off x="2302217" y="1928802"/>
            <a:ext cx="12858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6" name="15 Conector recto"/>
          <p:cNvCxnSpPr>
            <a:endCxn id="30" idx="1"/>
          </p:cNvCxnSpPr>
          <p:nvPr/>
        </p:nvCxnSpPr>
        <p:spPr>
          <a:xfrm>
            <a:off x="2285984" y="2928934"/>
            <a:ext cx="1285884" cy="35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8" name="17 Conector recto"/>
          <p:cNvCxnSpPr>
            <a:endCxn id="31" idx="1"/>
          </p:cNvCxnSpPr>
          <p:nvPr/>
        </p:nvCxnSpPr>
        <p:spPr>
          <a:xfrm>
            <a:off x="2285984" y="4286256"/>
            <a:ext cx="12858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9" name="28 Rectángulo"/>
          <p:cNvSpPr/>
          <p:nvPr/>
        </p:nvSpPr>
        <p:spPr>
          <a:xfrm>
            <a:off x="3588101" y="1643050"/>
            <a:ext cx="2357454" cy="57150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Medio Ambiente</a:t>
            </a:r>
            <a:r>
              <a:rPr lang="" smtClean="0">
                <a:solidFill>
                  <a:schemeClr val="tx1"/>
                </a:solidFill>
                <a:latin typeface="AR CENA" pitchFamily="2" charset="0"/>
              </a:rPr>
              <a:t>.</a:t>
            </a:r>
            <a:endParaRPr lang="es-ES" dirty="0">
              <a:solidFill>
                <a:schemeClr val="tx1"/>
              </a:solidFill>
              <a:latin typeface="AR CENA" pitchFamily="2" charset="0"/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3571868" y="2428868"/>
            <a:ext cx="2928958" cy="107157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Prevención  en alcoholismo, drogadicción y cigarrillo</a:t>
            </a:r>
            <a:r>
              <a:rPr lang="es-ES" dirty="0" smtClean="0">
                <a:solidFill>
                  <a:schemeClr val="tx1"/>
                </a:solidFill>
              </a:rPr>
              <a:t>.</a:t>
            </a: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3571868" y="3857628"/>
            <a:ext cx="2143140" cy="857256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Agricultura Urbana.</a:t>
            </a:r>
            <a:endParaRPr lang="es-ES" dirty="0">
              <a:solidFill>
                <a:schemeClr val="tx1"/>
              </a:solidFill>
              <a:latin typeface="AR CENA" pitchFamily="2" charset="0"/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3571868" y="5000636"/>
            <a:ext cx="2000264" cy="107157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Prevención en enfermedades.</a:t>
            </a:r>
            <a:endParaRPr lang="es-ES" dirty="0">
              <a:solidFill>
                <a:schemeClr val="tx1"/>
              </a:solidFill>
              <a:latin typeface="AR CENA" pitchFamily="2" charset="0"/>
            </a:endParaRPr>
          </a:p>
        </p:txBody>
      </p:sp>
      <p:cxnSp>
        <p:nvCxnSpPr>
          <p:cNvPr id="53" name="52 Conector recto"/>
          <p:cNvCxnSpPr>
            <a:endCxn id="32" idx="1"/>
          </p:cNvCxnSpPr>
          <p:nvPr/>
        </p:nvCxnSpPr>
        <p:spPr>
          <a:xfrm flipV="1">
            <a:off x="2285984" y="5536421"/>
            <a:ext cx="1285884" cy="35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67" name="66 Rectángulo"/>
          <p:cNvSpPr/>
          <p:nvPr/>
        </p:nvSpPr>
        <p:spPr>
          <a:xfrm>
            <a:off x="500034" y="3286124"/>
            <a:ext cx="1571636" cy="785818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chemeClr val="tx1"/>
                </a:solidFill>
                <a:latin typeface="AR CENA" pitchFamily="2" charset="0"/>
              </a:rPr>
              <a:t>PROYECTO</a:t>
            </a:r>
            <a:endParaRPr lang="es-ES" b="1" dirty="0">
              <a:solidFill>
                <a:schemeClr val="tx1"/>
              </a:solidFill>
              <a:latin typeface="AR CENA" pitchFamily="2" charset="0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17" y="4869161"/>
            <a:ext cx="1979253" cy="18722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 smtClean="0"/>
          </a:p>
          <a:p>
            <a:endParaRPr lang="es-ES" dirty="0"/>
          </a:p>
          <a:p>
            <a:pPr>
              <a:buNone/>
            </a:pPr>
            <a:endParaRPr lang="es-ES" dirty="0"/>
          </a:p>
        </p:txBody>
      </p:sp>
      <p:cxnSp>
        <p:nvCxnSpPr>
          <p:cNvPr id="22" name="21 Conector recto de flecha"/>
          <p:cNvCxnSpPr>
            <a:endCxn id="7" idx="2"/>
          </p:cNvCxnSpPr>
          <p:nvPr/>
        </p:nvCxnSpPr>
        <p:spPr>
          <a:xfrm rot="10800000">
            <a:off x="3714744" y="5357826"/>
            <a:ext cx="158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25 Rectángulo"/>
          <p:cNvSpPr/>
          <p:nvPr/>
        </p:nvSpPr>
        <p:spPr>
          <a:xfrm>
            <a:off x="3357554" y="928670"/>
            <a:ext cx="2357454" cy="928694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Campañas de reciclaje</a:t>
            </a:r>
            <a:endParaRPr lang="es-ES" dirty="0">
              <a:solidFill>
                <a:schemeClr val="tx1"/>
              </a:solidFill>
              <a:latin typeface="AR CENA" pitchFamily="2" charset="0"/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3357554" y="2214554"/>
            <a:ext cx="2357454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Cajas de reciclaje en salones</a:t>
            </a:r>
            <a:endParaRPr lang="es-ES" dirty="0">
              <a:solidFill>
                <a:schemeClr val="tx1"/>
              </a:solidFill>
              <a:latin typeface="AR CENA" pitchFamily="2" charset="0"/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3357554" y="3500438"/>
            <a:ext cx="2357454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Aseo en patios y salones</a:t>
            </a:r>
            <a:endParaRPr lang="es-ES" dirty="0">
              <a:solidFill>
                <a:schemeClr val="tx1"/>
              </a:solidFill>
              <a:latin typeface="AR CENA" pitchFamily="2" charset="0"/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3357554" y="4500570"/>
            <a:ext cx="2357454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Conferencia</a:t>
            </a:r>
            <a:endParaRPr lang="es-ES" dirty="0">
              <a:solidFill>
                <a:schemeClr val="tx1"/>
              </a:solidFill>
              <a:latin typeface="AR CENA" pitchFamily="2" charset="0"/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6286512" y="4502158"/>
            <a:ext cx="2214578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Aseo Capital</a:t>
            </a:r>
            <a:endParaRPr lang="es-ES" dirty="0">
              <a:solidFill>
                <a:schemeClr val="tx1"/>
              </a:solidFill>
              <a:latin typeface="AR CENA" pitchFamily="2" charset="0"/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571472" y="2928934"/>
            <a:ext cx="2214578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s-ES" b="1" dirty="0" smtClean="0">
                <a:solidFill>
                  <a:schemeClr val="tx1"/>
                </a:solidFill>
                <a:latin typeface="AR CENA" pitchFamily="2" charset="0"/>
              </a:rPr>
              <a:t>MEDIO AMBIENTE </a:t>
            </a:r>
            <a:endParaRPr lang="es-ES" b="1" dirty="0">
              <a:solidFill>
                <a:schemeClr val="tx1"/>
              </a:solidFill>
              <a:latin typeface="AR CENA" pitchFamily="2" charset="0"/>
            </a:endParaRPr>
          </a:p>
        </p:txBody>
      </p:sp>
      <p:cxnSp>
        <p:nvCxnSpPr>
          <p:cNvPr id="33" name="32 Conector recto"/>
          <p:cNvCxnSpPr>
            <a:stCxn id="31" idx="3"/>
          </p:cNvCxnSpPr>
          <p:nvPr/>
        </p:nvCxnSpPr>
        <p:spPr>
          <a:xfrm>
            <a:off x="2786050" y="3357562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34 Conector recto"/>
          <p:cNvCxnSpPr/>
          <p:nvPr/>
        </p:nvCxnSpPr>
        <p:spPr>
          <a:xfrm rot="5400000">
            <a:off x="1285058" y="3143248"/>
            <a:ext cx="357269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44 Conector recto"/>
          <p:cNvCxnSpPr/>
          <p:nvPr/>
        </p:nvCxnSpPr>
        <p:spPr>
          <a:xfrm>
            <a:off x="3071802" y="1357298"/>
            <a:ext cx="2760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52 Conector recto"/>
          <p:cNvCxnSpPr>
            <a:endCxn id="29" idx="1"/>
          </p:cNvCxnSpPr>
          <p:nvPr/>
        </p:nvCxnSpPr>
        <p:spPr>
          <a:xfrm>
            <a:off x="3071802" y="4929198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60 Conector recto"/>
          <p:cNvCxnSpPr>
            <a:stCxn id="27" idx="1"/>
          </p:cNvCxnSpPr>
          <p:nvPr/>
        </p:nvCxnSpPr>
        <p:spPr>
          <a:xfrm rot="10800000">
            <a:off x="3071802" y="2643182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64 Conector recto"/>
          <p:cNvCxnSpPr/>
          <p:nvPr/>
        </p:nvCxnSpPr>
        <p:spPr>
          <a:xfrm flipH="1">
            <a:off x="3062111" y="3893349"/>
            <a:ext cx="2857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67 Conector recto de flecha"/>
          <p:cNvCxnSpPr>
            <a:stCxn id="29" idx="3"/>
            <a:endCxn id="30" idx="1"/>
          </p:cNvCxnSpPr>
          <p:nvPr/>
        </p:nvCxnSpPr>
        <p:spPr>
          <a:xfrm>
            <a:off x="5715008" y="4929198"/>
            <a:ext cx="57150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8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4502158"/>
            <a:ext cx="2566521" cy="2385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 smtClean="0"/>
          </a:p>
          <a:p>
            <a:pPr lvl="1"/>
            <a:endParaRPr lang="es-ES" dirty="0"/>
          </a:p>
          <a:p>
            <a:endParaRPr lang="es-ES" dirty="0" smtClean="0"/>
          </a:p>
          <a:p>
            <a:pPr>
              <a:buNone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714348" y="2857496"/>
            <a:ext cx="2571768" cy="1214446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>
                <a:latin typeface="AR CENA" pitchFamily="2" charset="0"/>
              </a:rPr>
              <a:t>Prevención en  alcoholismo, drogadicción y cigarrillo</a:t>
            </a:r>
          </a:p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3571868" y="4143380"/>
            <a:ext cx="2571768" cy="857256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>
                <a:latin typeface="AR CENA" pitchFamily="2" charset="0"/>
              </a:rPr>
              <a:t>Conferencias</a:t>
            </a:r>
            <a:r>
              <a:rPr lang="es-ES" dirty="0" smtClean="0"/>
              <a:t>  </a:t>
            </a: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6572264" y="3929066"/>
            <a:ext cx="2286016" cy="785818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dirty="0" smtClean="0"/>
          </a:p>
          <a:p>
            <a:pPr algn="ctr"/>
            <a:r>
              <a:rPr lang="es-ES" dirty="0" smtClean="0">
                <a:latin typeface="AR CENA" pitchFamily="2" charset="0"/>
              </a:rPr>
              <a:t>Policía Nacional  </a:t>
            </a:r>
          </a:p>
          <a:p>
            <a:pPr algn="ctr"/>
            <a:r>
              <a:rPr lang="es-ES" dirty="0" smtClean="0">
                <a:latin typeface="AR CENA" pitchFamily="2" charset="0"/>
              </a:rPr>
              <a:t>Julio 15 al 29</a:t>
            </a:r>
          </a:p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6572264" y="4929198"/>
            <a:ext cx="2214578" cy="571504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>
                <a:latin typeface="AR CENA" pitchFamily="2" charset="0"/>
              </a:rPr>
              <a:t>Departamento de Sico-orientación</a:t>
            </a:r>
            <a:endParaRPr lang="es-ES" dirty="0">
              <a:latin typeface="AR CENA" pitchFamily="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571868" y="2143116"/>
            <a:ext cx="2857520" cy="928694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dirty="0" smtClean="0"/>
          </a:p>
          <a:p>
            <a:pPr algn="ctr"/>
            <a:r>
              <a:rPr lang="es-ES" dirty="0" smtClean="0">
                <a:latin typeface="AR CENA" pitchFamily="2" charset="0"/>
              </a:rPr>
              <a:t>Desarrollo de temas en clase</a:t>
            </a:r>
          </a:p>
          <a:p>
            <a:pPr algn="ctr"/>
            <a:endParaRPr lang="es-ES" dirty="0"/>
          </a:p>
        </p:txBody>
      </p:sp>
      <p:cxnSp>
        <p:nvCxnSpPr>
          <p:cNvPr id="11" name="10 Conector recto"/>
          <p:cNvCxnSpPr/>
          <p:nvPr/>
        </p:nvCxnSpPr>
        <p:spPr>
          <a:xfrm rot="5400000">
            <a:off x="2428066" y="3571876"/>
            <a:ext cx="2001058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>
            <a:stCxn id="6" idx="1"/>
          </p:cNvCxnSpPr>
          <p:nvPr/>
        </p:nvCxnSpPr>
        <p:spPr>
          <a:xfrm flipH="1">
            <a:off x="3428992" y="4572008"/>
            <a:ext cx="14287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61 Conector recto"/>
          <p:cNvCxnSpPr/>
          <p:nvPr/>
        </p:nvCxnSpPr>
        <p:spPr>
          <a:xfrm flipH="1">
            <a:off x="3428992" y="2571744"/>
            <a:ext cx="142876" cy="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84 Conector recto"/>
          <p:cNvCxnSpPr>
            <a:stCxn id="4" idx="3"/>
          </p:cNvCxnSpPr>
          <p:nvPr/>
        </p:nvCxnSpPr>
        <p:spPr>
          <a:xfrm>
            <a:off x="3286116" y="3464719"/>
            <a:ext cx="14287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86 Conector recto"/>
          <p:cNvCxnSpPr>
            <a:stCxn id="6" idx="3"/>
          </p:cNvCxnSpPr>
          <p:nvPr/>
        </p:nvCxnSpPr>
        <p:spPr>
          <a:xfrm>
            <a:off x="6143636" y="4572008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88 Conector recto"/>
          <p:cNvCxnSpPr/>
          <p:nvPr/>
        </p:nvCxnSpPr>
        <p:spPr>
          <a:xfrm rot="5400000">
            <a:off x="5893603" y="4750603"/>
            <a:ext cx="9286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92 Conector recto de flecha"/>
          <p:cNvCxnSpPr>
            <a:endCxn id="7" idx="1"/>
          </p:cNvCxnSpPr>
          <p:nvPr/>
        </p:nvCxnSpPr>
        <p:spPr>
          <a:xfrm>
            <a:off x="6357950" y="4286256"/>
            <a:ext cx="214314" cy="3571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95 Conector recto de flecha"/>
          <p:cNvCxnSpPr>
            <a:endCxn id="8" idx="1"/>
          </p:cNvCxnSpPr>
          <p:nvPr/>
        </p:nvCxnSpPr>
        <p:spPr>
          <a:xfrm>
            <a:off x="6357950" y="5214950"/>
            <a:ext cx="21431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3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85" y="4751397"/>
            <a:ext cx="1810219" cy="1917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571472" y="2928934"/>
            <a:ext cx="2786082" cy="714380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>
                <a:latin typeface="AR CENA" pitchFamily="2" charset="0"/>
              </a:rPr>
              <a:t>Agricultura Urbana</a:t>
            </a:r>
            <a:endParaRPr lang="es-ES" dirty="0">
              <a:latin typeface="AR CENA" pitchFamily="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643306" y="642918"/>
            <a:ext cx="2357454" cy="928694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>
                <a:latin typeface="AR CENA" pitchFamily="2" charset="0"/>
              </a:rPr>
              <a:t> Biotecnología</a:t>
            </a:r>
          </a:p>
          <a:p>
            <a:pPr algn="ctr"/>
            <a:r>
              <a:rPr lang="es-ES" dirty="0" smtClean="0">
                <a:latin typeface="AR CENA" pitchFamily="2" charset="0"/>
              </a:rPr>
              <a:t>Julio - Agosto</a:t>
            </a:r>
            <a:endParaRPr lang="es-ES" dirty="0">
              <a:latin typeface="AR CENA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643306" y="2928934"/>
            <a:ext cx="2428892" cy="714380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Cultivos  </a:t>
            </a:r>
          </a:p>
          <a:p>
            <a:pPr algn="ctr"/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Junio - Octubre</a:t>
            </a:r>
            <a:endParaRPr lang="es-ES" dirty="0">
              <a:solidFill>
                <a:schemeClr val="tx1"/>
              </a:solidFill>
              <a:latin typeface="AR CENA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714744" y="5143512"/>
            <a:ext cx="2357454" cy="785818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>
                <a:latin typeface="AR CENA" pitchFamily="2" charset="0"/>
              </a:rPr>
              <a:t>Conferencias </a:t>
            </a:r>
          </a:p>
          <a:p>
            <a:pPr algn="ctr"/>
            <a:r>
              <a:rPr lang="es-ES" dirty="0" smtClean="0">
                <a:latin typeface="AR CENA" pitchFamily="2" charset="0"/>
              </a:rPr>
              <a:t>Julio - Agosto</a:t>
            </a:r>
            <a:endParaRPr lang="es-ES" dirty="0">
              <a:latin typeface="AR CENA" pitchFamily="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715140" y="357166"/>
            <a:ext cx="1857388" cy="50006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>
                <a:latin typeface="AR CENA" pitchFamily="2" charset="0"/>
              </a:rPr>
              <a:t>Insecticidas Orgánicos</a:t>
            </a:r>
            <a:endParaRPr lang="es-ES" dirty="0">
              <a:latin typeface="AR CENA" pitchFamily="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6715140" y="928670"/>
            <a:ext cx="1857388" cy="50006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>
                <a:latin typeface="AR CENA" pitchFamily="2" charset="0"/>
              </a:rPr>
              <a:t>Abonos Orgánicos</a:t>
            </a:r>
            <a:endParaRPr lang="es-ES" dirty="0">
              <a:latin typeface="AR CENA" pitchFamily="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6715140" y="1500174"/>
            <a:ext cx="1857388" cy="50006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>
                <a:latin typeface="AR CENA" pitchFamily="2" charset="0"/>
              </a:rPr>
              <a:t>Biocombustible</a:t>
            </a:r>
            <a:r>
              <a:rPr lang="es-ES" dirty="0" smtClean="0"/>
              <a:t>s</a:t>
            </a:r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6643702" y="2214554"/>
            <a:ext cx="2000264" cy="78581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>
                <a:latin typeface="AR CENA" pitchFamily="2" charset="0"/>
              </a:rPr>
              <a:t>Plantas Medicinales </a:t>
            </a:r>
          </a:p>
          <a:p>
            <a:pPr algn="ctr"/>
            <a:r>
              <a:rPr lang="es-ES" sz="1400" dirty="0" smtClean="0">
                <a:latin typeface="AR CENA" pitchFamily="2" charset="0"/>
              </a:rPr>
              <a:t>Cremas, </a:t>
            </a:r>
            <a:r>
              <a:rPr lang="es-ES" sz="1400" dirty="0" smtClean="0">
                <a:latin typeface="AR CENA" pitchFamily="2" charset="0"/>
              </a:rPr>
              <a:t>Ungüentos</a:t>
            </a:r>
            <a:endParaRPr lang="es-ES" sz="1400" dirty="0">
              <a:latin typeface="AR CENA" pitchFamily="2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6643702" y="3071810"/>
            <a:ext cx="2000264" cy="50006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>
                <a:latin typeface="AR CENA" pitchFamily="2" charset="0"/>
              </a:rPr>
              <a:t>Plantas Ornamentales</a:t>
            </a:r>
            <a:endParaRPr lang="es-ES" dirty="0">
              <a:latin typeface="AR CENA" pitchFamily="2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6643702" y="3643314"/>
            <a:ext cx="2000264" cy="50006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>
                <a:latin typeface="AR CENA" pitchFamily="2" charset="0"/>
              </a:rPr>
              <a:t>Plantas </a:t>
            </a:r>
            <a:r>
              <a:rPr lang="es-ES" dirty="0" smtClean="0">
                <a:latin typeface="AR CENA" pitchFamily="2" charset="0"/>
              </a:rPr>
              <a:t>Aromáticas </a:t>
            </a:r>
            <a:endParaRPr lang="es-ES" dirty="0" smtClean="0">
              <a:latin typeface="AR CENA" pitchFamily="2" charset="0"/>
            </a:endParaRPr>
          </a:p>
          <a:p>
            <a:pPr algn="ctr"/>
            <a:r>
              <a:rPr lang="es-ES" sz="1400" dirty="0" smtClean="0">
                <a:latin typeface="AR CENA" pitchFamily="2" charset="0"/>
              </a:rPr>
              <a:t>Perfumes</a:t>
            </a:r>
            <a:endParaRPr lang="es-ES" sz="1400" dirty="0">
              <a:latin typeface="AR CENA" pitchFamily="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6643702" y="4429132"/>
            <a:ext cx="2000264" cy="78581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>
                <a:latin typeface="AR CENA" pitchFamily="2" charset="0"/>
              </a:rPr>
              <a:t> Laboratorios LAFARVE </a:t>
            </a:r>
          </a:p>
          <a:p>
            <a:pPr algn="ctr"/>
            <a:r>
              <a:rPr lang="es-ES" sz="1600" dirty="0" smtClean="0">
                <a:latin typeface="AR CENA" pitchFamily="2" charset="0"/>
              </a:rPr>
              <a:t>(Clínica Corpas) </a:t>
            </a:r>
            <a:endParaRPr lang="es-ES" sz="1600" dirty="0">
              <a:latin typeface="AR CENA" pitchFamily="2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6643702" y="5286388"/>
            <a:ext cx="2000264" cy="57150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>
                <a:latin typeface="AR CENA" pitchFamily="2" charset="0"/>
              </a:rPr>
              <a:t>Jardín Botánico Distrital </a:t>
            </a:r>
            <a:endParaRPr lang="es-ES" dirty="0">
              <a:latin typeface="AR CENA" pitchFamily="2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6643702" y="5929330"/>
            <a:ext cx="2000264" cy="57150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>
                <a:latin typeface="AR CENA" pitchFamily="2" charset="0"/>
              </a:rPr>
              <a:t>Emprendimiento</a:t>
            </a:r>
            <a:endParaRPr lang="es-ES" dirty="0">
              <a:latin typeface="AR CENA" pitchFamily="2" charset="0"/>
            </a:endParaRPr>
          </a:p>
        </p:txBody>
      </p:sp>
      <p:cxnSp>
        <p:nvCxnSpPr>
          <p:cNvPr id="20" name="19 Conector recto"/>
          <p:cNvCxnSpPr/>
          <p:nvPr/>
        </p:nvCxnSpPr>
        <p:spPr>
          <a:xfrm rot="16200000" flipH="1">
            <a:off x="1357290" y="3286124"/>
            <a:ext cx="4357718" cy="714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22 Conector recto"/>
          <p:cNvCxnSpPr>
            <a:endCxn id="5" idx="1"/>
          </p:cNvCxnSpPr>
          <p:nvPr/>
        </p:nvCxnSpPr>
        <p:spPr>
          <a:xfrm flipV="1">
            <a:off x="3500430" y="1107265"/>
            <a:ext cx="142876" cy="35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24 Conector recto"/>
          <p:cNvCxnSpPr>
            <a:stCxn id="4" idx="3"/>
            <a:endCxn id="6" idx="1"/>
          </p:cNvCxnSpPr>
          <p:nvPr/>
        </p:nvCxnSpPr>
        <p:spPr>
          <a:xfrm>
            <a:off x="3357554" y="328612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26 Conector recto"/>
          <p:cNvCxnSpPr>
            <a:endCxn id="7" idx="1"/>
          </p:cNvCxnSpPr>
          <p:nvPr/>
        </p:nvCxnSpPr>
        <p:spPr>
          <a:xfrm>
            <a:off x="3571868" y="5500702"/>
            <a:ext cx="142876" cy="35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28 Conector recto"/>
          <p:cNvCxnSpPr/>
          <p:nvPr/>
        </p:nvCxnSpPr>
        <p:spPr>
          <a:xfrm rot="5400000">
            <a:off x="5714214" y="1214422"/>
            <a:ext cx="1143802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30 Conector recto"/>
          <p:cNvCxnSpPr>
            <a:stCxn id="9" idx="1"/>
          </p:cNvCxnSpPr>
          <p:nvPr/>
        </p:nvCxnSpPr>
        <p:spPr>
          <a:xfrm rot="10800000" flipV="1">
            <a:off x="6286512" y="607198"/>
            <a:ext cx="428628" cy="35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33 Conector recto"/>
          <p:cNvCxnSpPr>
            <a:stCxn id="10" idx="1"/>
            <a:endCxn id="10" idx="1"/>
          </p:cNvCxnSpPr>
          <p:nvPr/>
        </p:nvCxnSpPr>
        <p:spPr>
          <a:xfrm rot="10800000">
            <a:off x="6715140" y="1178703"/>
            <a:ext cx="158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36 Conector recto"/>
          <p:cNvCxnSpPr>
            <a:stCxn id="10" idx="1"/>
            <a:endCxn id="5" idx="3"/>
          </p:cNvCxnSpPr>
          <p:nvPr/>
        </p:nvCxnSpPr>
        <p:spPr>
          <a:xfrm rot="10800000">
            <a:off x="6000760" y="1107265"/>
            <a:ext cx="714380" cy="714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38 Conector recto"/>
          <p:cNvCxnSpPr/>
          <p:nvPr/>
        </p:nvCxnSpPr>
        <p:spPr>
          <a:xfrm>
            <a:off x="6286512" y="1785927"/>
            <a:ext cx="430216" cy="6545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40 Conector recto"/>
          <p:cNvCxnSpPr>
            <a:stCxn id="6" idx="3"/>
            <a:endCxn id="14" idx="1"/>
          </p:cNvCxnSpPr>
          <p:nvPr/>
        </p:nvCxnSpPr>
        <p:spPr>
          <a:xfrm>
            <a:off x="6072198" y="3286124"/>
            <a:ext cx="571504" cy="35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42 Conector recto"/>
          <p:cNvCxnSpPr>
            <a:stCxn id="7" idx="3"/>
            <a:endCxn id="17" idx="1"/>
          </p:cNvCxnSpPr>
          <p:nvPr/>
        </p:nvCxnSpPr>
        <p:spPr>
          <a:xfrm>
            <a:off x="6072198" y="5536421"/>
            <a:ext cx="571504" cy="35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51 Conector recto"/>
          <p:cNvCxnSpPr/>
          <p:nvPr/>
        </p:nvCxnSpPr>
        <p:spPr>
          <a:xfrm rot="5400000">
            <a:off x="5678495" y="3250405"/>
            <a:ext cx="1215240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53 Conector recto"/>
          <p:cNvCxnSpPr>
            <a:endCxn id="13" idx="1"/>
          </p:cNvCxnSpPr>
          <p:nvPr/>
        </p:nvCxnSpPr>
        <p:spPr>
          <a:xfrm flipV="1">
            <a:off x="6286512" y="2607463"/>
            <a:ext cx="357190" cy="35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57 Conector recto"/>
          <p:cNvCxnSpPr>
            <a:endCxn id="15" idx="1"/>
          </p:cNvCxnSpPr>
          <p:nvPr/>
        </p:nvCxnSpPr>
        <p:spPr>
          <a:xfrm>
            <a:off x="6286512" y="3857628"/>
            <a:ext cx="357190" cy="35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63 Conector recto"/>
          <p:cNvCxnSpPr/>
          <p:nvPr/>
        </p:nvCxnSpPr>
        <p:spPr>
          <a:xfrm rot="5400000">
            <a:off x="5680083" y="5536421"/>
            <a:ext cx="1356528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65 Conector recto"/>
          <p:cNvCxnSpPr>
            <a:endCxn id="16" idx="1"/>
          </p:cNvCxnSpPr>
          <p:nvPr/>
        </p:nvCxnSpPr>
        <p:spPr>
          <a:xfrm flipV="1">
            <a:off x="6357950" y="4822041"/>
            <a:ext cx="285752" cy="35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67 Conector recto"/>
          <p:cNvCxnSpPr/>
          <p:nvPr/>
        </p:nvCxnSpPr>
        <p:spPr>
          <a:xfrm>
            <a:off x="6357950" y="6215082"/>
            <a:ext cx="285752" cy="942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71" y="4972067"/>
            <a:ext cx="1884458" cy="1771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869160"/>
            <a:ext cx="2039544" cy="17680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3 Rectángulo"/>
          <p:cNvSpPr/>
          <p:nvPr/>
        </p:nvSpPr>
        <p:spPr>
          <a:xfrm>
            <a:off x="3857620" y="785794"/>
            <a:ext cx="228601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Plantas Medicinales</a:t>
            </a:r>
            <a:endParaRPr lang="es-ES" dirty="0">
              <a:solidFill>
                <a:schemeClr val="tx1"/>
              </a:solidFill>
              <a:latin typeface="AR CENA" pitchFamily="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857620" y="2500306"/>
            <a:ext cx="2428892" cy="857256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Temas en clase</a:t>
            </a:r>
          </a:p>
          <a:p>
            <a:pPr algn="ctr"/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( Enfermedades, dietas )</a:t>
            </a:r>
            <a:endParaRPr lang="es-ES" dirty="0">
              <a:solidFill>
                <a:schemeClr val="tx1"/>
              </a:solidFill>
              <a:latin typeface="AR CENA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42910" y="2357430"/>
            <a:ext cx="214314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Prevención en enfermedades</a:t>
            </a:r>
            <a:endParaRPr lang="es-ES" dirty="0">
              <a:solidFill>
                <a:schemeClr val="tx1"/>
              </a:solidFill>
              <a:latin typeface="AR CENA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929058" y="4357694"/>
            <a:ext cx="2286016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Conferencias</a:t>
            </a:r>
            <a:endParaRPr lang="es-ES" dirty="0">
              <a:solidFill>
                <a:schemeClr val="tx1"/>
              </a:solidFill>
              <a:latin typeface="AR CENA" pitchFamily="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715140" y="3643314"/>
            <a:ext cx="2071702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Instituto Cancerológico</a:t>
            </a:r>
            <a:endParaRPr lang="es-ES" dirty="0">
              <a:solidFill>
                <a:schemeClr val="tx1"/>
              </a:solidFill>
              <a:latin typeface="AR CENA" pitchFamily="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715140" y="4500570"/>
            <a:ext cx="207170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Fundación EUDES</a:t>
            </a:r>
          </a:p>
          <a:p>
            <a:pPr algn="ctr"/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Sida</a:t>
            </a:r>
            <a:endParaRPr lang="es-ES" dirty="0">
              <a:solidFill>
                <a:schemeClr val="tx1"/>
              </a:solidFill>
              <a:latin typeface="AR CENA" pitchFamily="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6715140" y="5286388"/>
            <a:ext cx="2071702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  <a:latin typeface="AR CENA" pitchFamily="2" charset="0"/>
              </a:rPr>
              <a:t>Departamento de enfermería</a:t>
            </a:r>
            <a:endParaRPr lang="es-ES" dirty="0">
              <a:solidFill>
                <a:schemeClr val="tx1"/>
              </a:solidFill>
              <a:latin typeface="AR CENA" pitchFamily="2" charset="0"/>
            </a:endParaRPr>
          </a:p>
        </p:txBody>
      </p:sp>
      <p:cxnSp>
        <p:nvCxnSpPr>
          <p:cNvPr id="12" name="11 Conector recto"/>
          <p:cNvCxnSpPr>
            <a:stCxn id="6" idx="3"/>
            <a:endCxn id="5" idx="1"/>
          </p:cNvCxnSpPr>
          <p:nvPr/>
        </p:nvCxnSpPr>
        <p:spPr>
          <a:xfrm>
            <a:off x="2786050" y="2928934"/>
            <a:ext cx="107157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"/>
          <p:cNvCxnSpPr/>
          <p:nvPr/>
        </p:nvCxnSpPr>
        <p:spPr>
          <a:xfrm rot="5400000">
            <a:off x="1428728" y="2928934"/>
            <a:ext cx="37147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5 Conector recto"/>
          <p:cNvCxnSpPr>
            <a:endCxn id="4" idx="1"/>
          </p:cNvCxnSpPr>
          <p:nvPr/>
        </p:nvCxnSpPr>
        <p:spPr>
          <a:xfrm>
            <a:off x="3286116" y="1071546"/>
            <a:ext cx="571504" cy="35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"/>
          <p:cNvCxnSpPr>
            <a:endCxn id="7" idx="1"/>
          </p:cNvCxnSpPr>
          <p:nvPr/>
        </p:nvCxnSpPr>
        <p:spPr>
          <a:xfrm>
            <a:off x="3286116" y="4786322"/>
            <a:ext cx="64294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"/>
          <p:cNvCxnSpPr>
            <a:stCxn id="7" idx="3"/>
            <a:endCxn id="9" idx="1"/>
          </p:cNvCxnSpPr>
          <p:nvPr/>
        </p:nvCxnSpPr>
        <p:spPr>
          <a:xfrm>
            <a:off x="6215074" y="4786322"/>
            <a:ext cx="500066" cy="35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1 Conector recto"/>
          <p:cNvCxnSpPr/>
          <p:nvPr/>
        </p:nvCxnSpPr>
        <p:spPr>
          <a:xfrm rot="5400000">
            <a:off x="5607851" y="4822041"/>
            <a:ext cx="1643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23 Conector recto de flecha"/>
          <p:cNvCxnSpPr>
            <a:endCxn id="8" idx="1"/>
          </p:cNvCxnSpPr>
          <p:nvPr/>
        </p:nvCxnSpPr>
        <p:spPr>
          <a:xfrm>
            <a:off x="6429388" y="4000504"/>
            <a:ext cx="285752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26 Conector recto de flecha"/>
          <p:cNvCxnSpPr>
            <a:endCxn id="10" idx="1"/>
          </p:cNvCxnSpPr>
          <p:nvPr/>
        </p:nvCxnSpPr>
        <p:spPr>
          <a:xfrm>
            <a:off x="6429388" y="5643578"/>
            <a:ext cx="285752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 smtClean="0"/>
          </a:p>
          <a:p>
            <a:endParaRPr lang="es-ES" sz="3600" dirty="0"/>
          </a:p>
          <a:p>
            <a:endParaRPr lang="es-ES" sz="3600" dirty="0" smtClean="0"/>
          </a:p>
          <a:p>
            <a:endParaRPr lang="es-ES" sz="3600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428596" y="3214686"/>
            <a:ext cx="2357454" cy="785818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>
                <a:latin typeface="AR CENA" pitchFamily="2" charset="0"/>
              </a:rPr>
              <a:t>Meses Especiales</a:t>
            </a:r>
            <a:endParaRPr lang="es-ES" dirty="0">
              <a:latin typeface="AR CENA" pitchFamily="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865955" y="2420888"/>
            <a:ext cx="585791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atin typeface="AR CENA" pitchFamily="2" charset="0"/>
              </a:rPr>
              <a:t> Mes del Agua : Marzo</a:t>
            </a:r>
          </a:p>
          <a:p>
            <a:r>
              <a:rPr lang="es-ES" dirty="0">
                <a:latin typeface="AR CENA" pitchFamily="2" charset="0"/>
              </a:rPr>
              <a:t> </a:t>
            </a:r>
            <a:r>
              <a:rPr lang="es-ES" dirty="0" smtClean="0">
                <a:latin typeface="AR CENA" pitchFamily="2" charset="0"/>
              </a:rPr>
              <a:t>Mes de la Tierra: Abril</a:t>
            </a:r>
          </a:p>
          <a:p>
            <a:r>
              <a:rPr lang="es-ES" dirty="0">
                <a:latin typeface="AR CENA" pitchFamily="2" charset="0"/>
              </a:rPr>
              <a:t> </a:t>
            </a:r>
            <a:r>
              <a:rPr lang="es-ES" dirty="0" smtClean="0">
                <a:latin typeface="AR CENA" pitchFamily="2" charset="0"/>
              </a:rPr>
              <a:t>Mes de la prevención en Alcohol, drogas y cigarrillo: Agosto</a:t>
            </a:r>
          </a:p>
          <a:p>
            <a:r>
              <a:rPr lang="es-ES" dirty="0">
                <a:latin typeface="AR CENA" pitchFamily="2" charset="0"/>
              </a:rPr>
              <a:t> </a:t>
            </a:r>
            <a:r>
              <a:rPr lang="es-ES" dirty="0" smtClean="0">
                <a:latin typeface="AR CENA" pitchFamily="2" charset="0"/>
              </a:rPr>
              <a:t>Mes de la nutrición: Septiembre</a:t>
            </a:r>
          </a:p>
          <a:p>
            <a:r>
              <a:rPr lang="es-ES" dirty="0" smtClean="0">
                <a:latin typeface="AR CENA" pitchFamily="2" charset="0"/>
              </a:rPr>
              <a:t> Mes del de la prevención en Sida y del cáncer: Octubre</a:t>
            </a:r>
          </a:p>
          <a:p>
            <a:endParaRPr lang="es-ES" dirty="0" smtClean="0">
              <a:latin typeface="AR CENA" pitchFamily="2" charset="0"/>
            </a:endParaRPr>
          </a:p>
          <a:p>
            <a:r>
              <a:rPr lang="es-ES" dirty="0">
                <a:latin typeface="AR CENA" pitchFamily="2" charset="0"/>
              </a:rPr>
              <a:t> </a:t>
            </a:r>
            <a:r>
              <a:rPr lang="es-ES" dirty="0" smtClean="0">
                <a:latin typeface="AR CENA" pitchFamily="2" charset="0"/>
              </a:rPr>
              <a:t>OLIMPIADAS DE CIENCIAS NATURALES : Universidad  Nacional de Colombia : Agosto 27  y  24 de Septiembre</a:t>
            </a:r>
          </a:p>
          <a:p>
            <a:endParaRPr lang="es-ES" dirty="0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509120"/>
            <a:ext cx="2592288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642910" y="3500438"/>
            <a:ext cx="2786082" cy="857256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r>
              <a:rPr lang="es-ES" dirty="0" smtClean="0">
                <a:latin typeface="AR CENA" pitchFamily="2" charset="0"/>
              </a:rPr>
              <a:t>Socialización del Proyecto</a:t>
            </a:r>
            <a:endParaRPr lang="es-ES" dirty="0">
              <a:latin typeface="AR CENA" pitchFamily="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786182" y="2214554"/>
            <a:ext cx="2643206" cy="1000132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>
                <a:latin typeface="AR CENA" pitchFamily="2" charset="0"/>
              </a:rPr>
              <a:t>Página web del Departamento de Ciencias Naturales</a:t>
            </a:r>
            <a:endParaRPr lang="es-ES" dirty="0">
              <a:latin typeface="AR CENA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857620" y="4714884"/>
            <a:ext cx="2571768" cy="714380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>
                <a:latin typeface="AR CENA" pitchFamily="2" charset="0"/>
              </a:rPr>
              <a:t>Feria de la Ciencia  </a:t>
            </a:r>
          </a:p>
          <a:p>
            <a:pPr algn="ctr"/>
            <a:r>
              <a:rPr lang="es-ES" dirty="0" smtClean="0">
                <a:latin typeface="AR CENA" pitchFamily="2" charset="0"/>
              </a:rPr>
              <a:t>Octubre</a:t>
            </a:r>
            <a:endParaRPr lang="es-ES" dirty="0">
              <a:latin typeface="AR CENA" pitchFamily="2" charset="0"/>
            </a:endParaRP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89" y="5229199"/>
            <a:ext cx="1784431" cy="15915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857232"/>
            <a:ext cx="3807638" cy="31646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857232"/>
            <a:ext cx="4143405" cy="26880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3429000"/>
            <a:ext cx="3624189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6182" y="3214686"/>
            <a:ext cx="4371753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s-CO" sz="6000" b="1" dirty="0" smtClean="0"/>
              <a:t>GRACIAS POR SU ATENCIÓN</a:t>
            </a:r>
            <a:endParaRPr lang="es-CO" sz="6000" b="1" dirty="0"/>
          </a:p>
        </p:txBody>
      </p:sp>
      <p:sp>
        <p:nvSpPr>
          <p:cNvPr id="5" name="Subtítulo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O" dirty="0" smtClean="0"/>
              <a:t>E.R.A AGUSTINIANA – SEMILLERO DE INVESTIGACIÓN – DEPTO. DE CIENCIAS NATURALES CAT</a:t>
            </a:r>
          </a:p>
          <a:p>
            <a:r>
              <a:rPr lang="es-CO" dirty="0" smtClean="0"/>
              <a:t>2013 - 2014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8990727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rma de onda">
  <a:themeElements>
    <a:clrScheme name="Compuesto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Forma de onda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orma de onda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323</TotalTime>
  <Words>731</Words>
  <Application>Microsoft Office PowerPoint</Application>
  <PresentationFormat>Presentación en pantalla (4:3)</PresentationFormat>
  <Paragraphs>88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0" baseType="lpstr">
      <vt:lpstr>AR CENA</vt:lpstr>
      <vt:lpstr>Calibri</vt:lpstr>
      <vt:lpstr>Candara</vt:lpstr>
      <vt:lpstr>Symbol</vt:lpstr>
      <vt:lpstr>Forma de onda</vt:lpstr>
      <vt:lpstr>PROYECTO ARTE DE VIVIR Y CONVIVIR - PRAE</vt:lpstr>
      <vt:lpstr>INTRODUCCIÓN</vt:lpstr>
      <vt:lpstr>INTRODUCCIÓN</vt:lpstr>
      <vt:lpstr>Es necesario manejar desde el ámbito escolar la prevención, riesgos  y cuidados de nuestra salud, evitando así llegar a una descompensación física o enfermedad. Por tal razón, se hace necesario crear estrategias apoyadas desde los diferentes proyectos y estamentos  del colegio  que colaboren en el fortalecimiento de los buenos hábitos para mantener  una salud apropiada, la preparación a cualquier eventualidad del medio; para lograr así enfrentar la llegada de cualquier tipo de agente extraño que pueda traer la época o el ambiente actual y nos pueda causar daño físico y psicológico. </vt:lpstr>
      <vt:lpstr>Objetivo</vt:lpstr>
      <vt:lpstr>Objetivos específicos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GRACIAS POR SU ATENCIÓN</vt:lpstr>
    </vt:vector>
  </TitlesOfParts>
  <Company>By GP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PROYECTO ARTE DE VIVIR Y CONVIVIR</dc:title>
  <dc:creator>Win Evolution V2</dc:creator>
  <cp:lastModifiedBy>Juan Camilo Rodríguez Puentes</cp:lastModifiedBy>
  <cp:revision>42</cp:revision>
  <dcterms:created xsi:type="dcterms:W3CDTF">2011-07-11T01:13:08Z</dcterms:created>
  <dcterms:modified xsi:type="dcterms:W3CDTF">2014-04-23T03:30:46Z</dcterms:modified>
</cp:coreProperties>
</file>